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ema til typografi 2 - Markerin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Mørkt layout 1 - Marker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ørkt layout 2 - Markering 5/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emlayout 1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llemlayout 3 - 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llemlayout 3 - Markerin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Mellemlayout 1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78"/>
  </p:normalViewPr>
  <p:slideViewPr>
    <p:cSldViewPr snapToGrid="0">
      <p:cViewPr varScale="1">
        <p:scale>
          <a:sx n="117" d="100"/>
          <a:sy n="117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1" dirty="0"/>
              <a:t>Alder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18 - 24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55 - 64</c:v>
                </c:pt>
                <c:pt idx="5">
                  <c:v>65 +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3.9</c:v>
                </c:pt>
                <c:pt idx="1">
                  <c:v>13</c:v>
                </c:pt>
                <c:pt idx="2">
                  <c:v>14.1</c:v>
                </c:pt>
                <c:pt idx="3">
                  <c:v>19.100000000000001</c:v>
                </c:pt>
                <c:pt idx="4">
                  <c:v>13.7</c:v>
                </c:pt>
                <c:pt idx="5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4-BE49-89F5-94D4ADD8BED3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Mænd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18 - 24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55 - 64</c:v>
                </c:pt>
                <c:pt idx="5">
                  <c:v>65 +</c:v>
                </c:pt>
              </c:strCache>
            </c:strRef>
          </c:cat>
          <c:val>
            <c:numRef>
              <c:f>'Ark1'!$C$2:$C$7</c:f>
              <c:numCache>
                <c:formatCode>General</c:formatCode>
                <c:ptCount val="6"/>
                <c:pt idx="0">
                  <c:v>2</c:v>
                </c:pt>
                <c:pt idx="1">
                  <c:v>7.5</c:v>
                </c:pt>
                <c:pt idx="2">
                  <c:v>7</c:v>
                </c:pt>
                <c:pt idx="3">
                  <c:v>6.6</c:v>
                </c:pt>
                <c:pt idx="4">
                  <c:v>3.9</c:v>
                </c:pt>
                <c:pt idx="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4-BE49-89F5-94D4ADD8B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90022976"/>
        <c:axId val="1490004976"/>
      </c:barChart>
      <c:catAx>
        <c:axId val="14900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90004976"/>
        <c:crosses val="autoZero"/>
        <c:auto val="1"/>
        <c:lblAlgn val="ctr"/>
        <c:lblOffset val="100"/>
        <c:noMultiLvlLbl val="0"/>
      </c:catAx>
      <c:valAx>
        <c:axId val="149000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900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60" b="1" dirty="0" err="1">
                <a:solidFill>
                  <a:schemeClr val="tx1"/>
                </a:solidFill>
              </a:rPr>
              <a:t>Demografi</a:t>
            </a:r>
            <a:endParaRPr lang="en-US" sz="186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Demografi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1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1-6666-6E4C-904D-420FA7B6E48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2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3-6666-6E4C-904D-420FA7B6E48E}"/>
              </c:ext>
            </c:extLst>
          </c:dPt>
          <c:dLbls>
            <c:delete val="1"/>
          </c:dLbls>
          <c:cat>
            <c:strRef>
              <c:f>'Ark1'!$A$2:$A$3</c:f>
              <c:strCache>
                <c:ptCount val="2"/>
                <c:pt idx="0">
                  <c:v>Vestdanmark</c:v>
                </c:pt>
                <c:pt idx="1">
                  <c:v>Østdanmark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46.1</c:v>
                </c:pt>
                <c:pt idx="1">
                  <c:v>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66-6E4C-904D-420FA7B6E48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rejs365" TargetMode="External"/><Relationship Id="rId2" Type="http://schemas.openxmlformats.org/officeDocument/2006/relationships/hyperlink" Target="https://www.rejs365.d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hyperlink" Target="https://www.instagram.com/rejs36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vb@rejs365.dk" TargetMode="External"/><Relationship Id="rId2" Type="http://schemas.openxmlformats.org/officeDocument/2006/relationships/hyperlink" Target="mailto:partner@rejs365.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4964D-562F-482D-2926-1800B2179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9086" y="1803405"/>
            <a:ext cx="6161314" cy="1825096"/>
          </a:xfrm>
        </p:spPr>
        <p:txBody>
          <a:bodyPr/>
          <a:lstStyle/>
          <a:p>
            <a:r>
              <a:rPr lang="da-DK" dirty="0"/>
              <a:t> media kit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0525A8B-E232-205B-0EEA-294CA42F3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2705068"/>
            <a:ext cx="3668489" cy="8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3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E19D5-1D7B-F6C7-32B2-2EDE1657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os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F98E64-59FD-53AF-0773-F5D0C87CE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Rejs365 er en uafhængig rejseside, der startede som et hobbyprojekt i 2016 og siden er vokset til at blive et af Danmarks største rejsefællesskaber.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Rejs365's formål er at finde de bedste tilbud og mest spændende rejser på markedet samt at inspirere danskere til at opdage deres næste ferieoplevelse.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Tilbuddene deles på vores hjemmeside rejs365.dk, på vores Facebook- og Instagram-sider "Rejs365" samt via browsernotifikationer og i vores nyhedsbrev.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21D3D3F-556D-51A8-AD07-610A9F01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3359F472-547B-EB91-9495-9DFCA6FC62DB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07975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62FC2-C051-530B-315E-24969D12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Vores filosofi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D90267-3625-E16B-2845-2727B374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Vi tror på at opbygge varige partnerskaber, der skaber værdi for både os og vores samarbejdspartnere.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Hos Rejs365 fokuserer vi derfor ikke kun på salg, men på at skabe meningsfulde relationer, der er baseret på tillid og samarbejde til gensidig fordel.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Med vores dedikation til kvalitet og integritet </a:t>
            </a:r>
          </a:p>
          <a:p>
            <a:pPr marL="0" indent="0">
              <a:buNone/>
            </a:pPr>
            <a:r>
              <a:rPr lang="da-DK" dirty="0"/>
              <a:t>stræber vi efter at levere de bedste rejse- </a:t>
            </a:r>
          </a:p>
          <a:p>
            <a:pPr marL="0" indent="0">
              <a:buNone/>
            </a:pPr>
            <a:r>
              <a:rPr lang="da-DK" dirty="0"/>
              <a:t>oplevelser til vores kunder og partnere.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790FF91-F278-B722-59B7-280DC9D30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872DBA33-A65B-3063-2AFC-4513D3BB14D7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13926EF-BADE-4D1E-7207-10E7FEC1F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954" y="3850032"/>
            <a:ext cx="3995060" cy="24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9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85FAC-C81E-7007-1E18-1A9ACE7C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0" u="none" strike="noStrike" dirty="0">
                <a:effectLst/>
              </a:rPr>
              <a:t>Nøgletal og mediekanaler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E4C290-ECFB-E85B-99B7-E3F642286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Vores platform har en imponerende rækkevidde og Rejs365’s artikler kan deles på vores forskellige mediekanaler alt efter jeres behov og målgruppe.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Disse nøgletal afspejler vores stærke tilstedeværelse på markedet og vores evne til at nå og engagere en stor og dedikeret målgruppe.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282534C-1CEF-5ADE-7BB0-A6EAAB3D7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483819"/>
              </p:ext>
            </p:extLst>
          </p:nvPr>
        </p:nvGraphicFramePr>
        <p:xfrm>
          <a:off x="685800" y="3099930"/>
          <a:ext cx="10820400" cy="21183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97629">
                  <a:extLst>
                    <a:ext uri="{9D8B030D-6E8A-4147-A177-3AD203B41FA5}">
                      <a16:colId xmlns:a16="http://schemas.microsoft.com/office/drawing/2014/main" val="681264086"/>
                    </a:ext>
                  </a:extLst>
                </a:gridCol>
                <a:gridCol w="3374571">
                  <a:extLst>
                    <a:ext uri="{9D8B030D-6E8A-4147-A177-3AD203B41FA5}">
                      <a16:colId xmlns:a16="http://schemas.microsoft.com/office/drawing/2014/main" val="745291233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884926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Kanal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Findes 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Rækkevidde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Hjemmeside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hlinkClick r:id="rId2"/>
                        </a:rPr>
                        <a:t>Rejs365.dk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</a:rPr>
                        <a:t>100.000+ unikke månedlige besøgende. 500.000+ månedlige sidevisninger.</a:t>
                      </a:r>
                      <a:endParaRPr lang="da-DK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05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hlinkClick r:id="rId3"/>
                        </a:rPr>
                        <a:t>facebook.com/Rejs365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175.000+ følgere.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91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APP (iOS &amp; Google)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Rejs365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55.000+ downloads.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210470"/>
                  </a:ext>
                </a:extLst>
              </a:tr>
              <a:tr h="223116">
                <a:tc>
                  <a:txBody>
                    <a:bodyPr/>
                    <a:lstStyle/>
                    <a:p>
                      <a:r>
                        <a:rPr lang="da-DK" dirty="0"/>
                        <a:t>Nyhedsbrev/instagram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>
                          <a:hlinkClick r:id="rId4"/>
                        </a:rPr>
                        <a:t>instagram.com/Rejs365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</a:rPr>
                        <a:t>15.000~ læsere/følgere.</a:t>
                      </a:r>
                      <a:endParaRPr lang="da-DK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288169"/>
                  </a:ext>
                </a:extLst>
              </a:tr>
            </a:tbl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99E04B07-A65E-CF34-83EF-E48598E08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7" name="Undertitel 2">
            <a:extLst>
              <a:ext uri="{FF2B5EF4-FFF2-40B4-BE49-F238E27FC236}">
                <a16:creationId xmlns:a16="http://schemas.microsoft.com/office/drawing/2014/main" id="{4BC8B9DE-D655-B9EC-3284-B3F40C6AA73F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96916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33F5A-5DAD-4BC3-A56F-5C9AA480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VI SAMARBEJDER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668303-2F49-19F0-952F-54620BDA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Vi tilbyder forskellige former for samarbejder og vores erfarne team står klar til at skræddersy løsninger, der passer til netop jeres behov og mål.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Altid med fokus på, at vores samarbejde er givende og værdiskabende for begge parter.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AFE143C-C907-FA1C-4827-D7C24403E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53852E9D-9B7E-8E56-C6CC-B7181D0B592F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5E94A27-CD14-5C7A-31D8-9FC41042C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90306"/>
              </p:ext>
            </p:extLst>
          </p:nvPr>
        </p:nvGraphicFramePr>
        <p:xfrm>
          <a:off x="701078" y="3208790"/>
          <a:ext cx="10805122" cy="1854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88436">
                  <a:extLst>
                    <a:ext uri="{9D8B030D-6E8A-4147-A177-3AD203B41FA5}">
                      <a16:colId xmlns:a16="http://schemas.microsoft.com/office/drawing/2014/main" val="681264086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val="745291233"/>
                    </a:ext>
                  </a:extLst>
                </a:gridCol>
                <a:gridCol w="1665514">
                  <a:extLst>
                    <a:ext uri="{9D8B030D-6E8A-4147-A177-3AD203B41FA5}">
                      <a16:colId xmlns:a16="http://schemas.microsoft.com/office/drawing/2014/main" val="340061314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52104102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884926283"/>
                    </a:ext>
                  </a:extLst>
                </a:gridCol>
                <a:gridCol w="1367597">
                  <a:extLst>
                    <a:ext uri="{9D8B030D-6E8A-4147-A177-3AD203B41FA5}">
                      <a16:colId xmlns:a16="http://schemas.microsoft.com/office/drawing/2014/main" val="1790578616"/>
                    </a:ext>
                  </a:extLst>
                </a:gridCol>
                <a:gridCol w="1266746">
                  <a:extLst>
                    <a:ext uri="{9D8B030D-6E8A-4147-A177-3AD203B41FA5}">
                      <a16:colId xmlns:a16="http://schemas.microsoft.com/office/drawing/2014/main" val="199854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Hjemmeside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Social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App push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Pris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Interval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Deal post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Pr. 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05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Travel </a:t>
                      </a:r>
                      <a:r>
                        <a:rPr lang="da-DK" dirty="0" err="1"/>
                        <a:t>guided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article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8.000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Pr. 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91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Banner takeover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Pr. 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27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 err="1"/>
                        <a:t>Exclusive</a:t>
                      </a:r>
                      <a:r>
                        <a:rPr lang="da-DK" dirty="0"/>
                        <a:t> e-mail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Pr. 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57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34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33F5A-5DAD-4BC3-A56F-5C9AA480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Pakkeløsninger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668303-2F49-19F0-952F-54620BDA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Vi laver samarbejder i alle størrelser og tilbyder bl.a. følgende attraktive pakkeløsninger: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Foruden ovenstående pakkeløsninger skræddersyer vi gerne et tilbud, der passer til netop jeres behov.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AFE143C-C907-FA1C-4827-D7C24403E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53852E9D-9B7E-8E56-C6CC-B7181D0B592F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5E94A27-CD14-5C7A-31D8-9FC41042CBE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219676"/>
          <a:ext cx="10820397" cy="1854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39759">
                  <a:extLst>
                    <a:ext uri="{9D8B030D-6E8A-4147-A177-3AD203B41FA5}">
                      <a16:colId xmlns:a16="http://schemas.microsoft.com/office/drawing/2014/main" val="681264086"/>
                    </a:ext>
                  </a:extLst>
                </a:gridCol>
                <a:gridCol w="984984">
                  <a:extLst>
                    <a:ext uri="{9D8B030D-6E8A-4147-A177-3AD203B41FA5}">
                      <a16:colId xmlns:a16="http://schemas.microsoft.com/office/drawing/2014/main" val="745291233"/>
                    </a:ext>
                  </a:extLst>
                </a:gridCol>
                <a:gridCol w="2547257">
                  <a:extLst>
                    <a:ext uri="{9D8B030D-6E8A-4147-A177-3AD203B41FA5}">
                      <a16:colId xmlns:a16="http://schemas.microsoft.com/office/drawing/2014/main" val="3400613147"/>
                    </a:ext>
                  </a:extLst>
                </a:gridCol>
                <a:gridCol w="2100943">
                  <a:extLst>
                    <a:ext uri="{9D8B030D-6E8A-4147-A177-3AD203B41FA5}">
                      <a16:colId xmlns:a16="http://schemas.microsoft.com/office/drawing/2014/main" val="10521041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84926283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1790578616"/>
                    </a:ext>
                  </a:extLst>
                </a:gridCol>
                <a:gridCol w="1545768">
                  <a:extLst>
                    <a:ext uri="{9D8B030D-6E8A-4147-A177-3AD203B41FA5}">
                      <a16:colId xmlns:a16="http://schemas.microsoft.com/office/drawing/2014/main" val="199854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Pakke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Deals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Travel </a:t>
                      </a:r>
                      <a:r>
                        <a:rPr lang="da-DK" dirty="0" err="1"/>
                        <a:t>Guided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article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/>
                        <a:t>Exclusive</a:t>
                      </a:r>
                      <a:r>
                        <a:rPr lang="da-DK" dirty="0"/>
                        <a:t> e-mail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Normal pris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Rabat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Tilbudspris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Bronze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26.000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20.800 DKK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05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Sølv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78.000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54.600 DKK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91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Guld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156.000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93.600 DKK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27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312.000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156.000 DKK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57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56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97DFC-DADD-10FA-5EA9-0336281E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Ekstra eksponering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045EFC-25BD-C910-0439-6A542E5CE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Et partnerskab med Rejs365 giver adgang til et af Danmarks største rejsefællesskaber, hvor målgruppen er rejseinteresserede i alderen 18+.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Hovedparten af vores målgruppe er i alderen 25 – 64 år og fordeler sig ligeligt mellem Vest- og Østdanmark.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EFB0522-8D71-C860-DF44-581D1DE8C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5F6C12C6-70B7-A54E-EAE7-7E5E2989F83A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1B36EC1-89DB-1C21-7B02-BEFBD7463A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508193"/>
              </p:ext>
            </p:extLst>
          </p:nvPr>
        </p:nvGraphicFramePr>
        <p:xfrm>
          <a:off x="1370900" y="4267199"/>
          <a:ext cx="4027714" cy="252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8AAB2E-33B8-EE68-A251-8C4D01B83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605770"/>
              </p:ext>
            </p:extLst>
          </p:nvPr>
        </p:nvGraphicFramePr>
        <p:xfrm>
          <a:off x="5765185" y="4267199"/>
          <a:ext cx="4063680" cy="252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188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C4645-1B9D-9288-0061-2EC6BBF0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0" u="none" strike="noStrike" dirty="0">
                <a:effectLst/>
              </a:rPr>
              <a:t>Eksisterende samarbejder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4C9B2C-C877-D311-31CF-91D7DE477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2194560"/>
            <a:ext cx="11317357" cy="4024125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Vi er stolte af at samarbejde med førende rejsebureauer, prissammenligningssider og rejse- og hotelportaler som f.eks.: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Vi er imidlertid åbne over for samarbejder af alle typer og størrelser og ser frem til at udforske nye muligheder sammen.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E27E2DE-3A82-2539-0749-CD80664E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BC769644-C7CD-BCBA-54A6-83C57E53F098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27388F-48E0-D89C-BF7F-FE8B3E627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049" y="4416138"/>
            <a:ext cx="1800000" cy="25769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657B8DB-6DF8-F013-6CC5-E0EEBD5E7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683" y="2936347"/>
            <a:ext cx="1800000" cy="1000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25A18D0-36FC-31E5-A35A-1EA96E992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683" y="4369306"/>
            <a:ext cx="1980000" cy="33079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5FC48CF0-EA57-FFB0-C56F-251A285AD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9420" y="4929096"/>
            <a:ext cx="1440000" cy="350442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A72801C0-95C7-B8CE-FBD0-5D1EB065CC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6030" y="3768049"/>
            <a:ext cx="1800000" cy="439024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2F2CFC56-2AA8-F0B6-3E51-38416D93CF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997" y="3024000"/>
            <a:ext cx="1440000" cy="81000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A530A73A-8A49-9BEF-4135-54D32FA259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3747" y="4586829"/>
            <a:ext cx="1798951" cy="94320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0E8EA835-F003-72B9-9C10-11609CD681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2825" y1="49913" x2="12938" y2="47469"/>
                        <a14:foregroundMark x1="21977" y1="49040" x2="21977" y2="44328"/>
                        <a14:foregroundMark x1="30904" y1="53403" x2="30904" y2="49564"/>
                        <a14:foregroundMark x1="37853" y1="51658" x2="37740" y2="47818"/>
                        <a14:foregroundMark x1="45932" y1="50436" x2="45932" y2="43106"/>
                        <a14:foregroundMark x1="71525" y1="43455" x2="71525" y2="38743"/>
                        <a14:foregroundMark x1="74746" y1="50436" x2="74746" y2="45724"/>
                        <a14:foregroundMark x1="85198" y1="57243" x2="85593" y2="55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881" y="4185743"/>
            <a:ext cx="2160000" cy="697924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416289B4-A4D1-D75C-4ADB-07A5EA7CD44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7211015" y="3532161"/>
            <a:ext cx="1619198" cy="910799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329F80B-D7B4-1A47-08C6-7C38FE2441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2683" y="3234094"/>
            <a:ext cx="2160000" cy="3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8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FABE1-C1D5-93BA-0B4E-A8C07AAD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Kontakt os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C4BFDB-92F4-8E8C-8C27-4E6088F6B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Er du interesseret i at udforske et samarbejde med Rejs365?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Du kan kontakte os på </a:t>
            </a:r>
            <a:r>
              <a:rPr lang="da-DK" dirty="0">
                <a:hlinkClick r:id="rId2"/>
              </a:rPr>
              <a:t>partner@rejs365.dk </a:t>
            </a:r>
            <a:r>
              <a:rPr lang="da-DK" dirty="0"/>
              <a:t>eller direkte ved at skrive til vores partner manager Jasper Bos på </a:t>
            </a:r>
            <a:r>
              <a:rPr lang="da-DK" dirty="0">
                <a:hlinkClick r:id="rId3"/>
              </a:rPr>
              <a:t>jvb@rejs365.dk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Lad os sammen skabe spændende rejseoplevelser og muligheder for vores kunder og samarbejdspartnere.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Vi ser frem til at høre fra dig!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8FF7376-B8AF-7A92-DE8B-8D66BBEDB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399" y="6355844"/>
            <a:ext cx="1959429" cy="440872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520AD59C-E0C3-1997-005F-50113CC0F401}"/>
              </a:ext>
            </a:extLst>
          </p:cNvPr>
          <p:cNvSpPr txBox="1">
            <a:spLocks/>
          </p:cNvSpPr>
          <p:nvPr/>
        </p:nvSpPr>
        <p:spPr>
          <a:xfrm>
            <a:off x="11636828" y="6637786"/>
            <a:ext cx="511629" cy="217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702788376"/>
      </p:ext>
    </p:extLst>
  </p:cSld>
  <p:clrMapOvr>
    <a:masterClrMapping/>
  </p:clrMapOvr>
</p:sld>
</file>

<file path=ppt/theme/theme1.xml><?xml version="1.0" encoding="utf-8"?>
<a:theme xmlns:a="http://schemas.openxmlformats.org/drawingml/2006/main" name="Tåges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{A40D24D1-4299-774D-B8FD-4BC5830A2DF9}tf16401378</Template>
  <TotalTime>28232</TotalTime>
  <Words>596</Words>
  <Application>Microsoft Macintosh PowerPoint</Application>
  <PresentationFormat>Widescreen</PresentationFormat>
  <Paragraphs>160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Tågespor</vt:lpstr>
      <vt:lpstr> media kit</vt:lpstr>
      <vt:lpstr>Om os</vt:lpstr>
      <vt:lpstr>Vores filosofi</vt:lpstr>
      <vt:lpstr>Nøgletal og mediekanaler</vt:lpstr>
      <vt:lpstr>HVORDAN VI SAMARBEJDER</vt:lpstr>
      <vt:lpstr>Pakkeløsninger</vt:lpstr>
      <vt:lpstr>Ekstra eksponering</vt:lpstr>
      <vt:lpstr>Eksisterende samarbejder</vt:lpstr>
      <vt:lpstr>Kontakt 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Nikolai Jonas</dc:creator>
  <cp:lastModifiedBy>Nikolai Jonas</cp:lastModifiedBy>
  <cp:revision>7</cp:revision>
  <dcterms:created xsi:type="dcterms:W3CDTF">2024-05-17T08:19:35Z</dcterms:created>
  <dcterms:modified xsi:type="dcterms:W3CDTF">2024-06-06T06:04:27Z</dcterms:modified>
</cp:coreProperties>
</file>